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84" r:id="rId16"/>
    <p:sldId id="285" r:id="rId17"/>
    <p:sldId id="295" r:id="rId18"/>
    <p:sldId id="282" r:id="rId19"/>
    <p:sldId id="297" r:id="rId20"/>
    <p:sldId id="298" r:id="rId21"/>
    <p:sldId id="322" r:id="rId22"/>
    <p:sldId id="299" r:id="rId23"/>
    <p:sldId id="300" r:id="rId24"/>
    <p:sldId id="323" r:id="rId25"/>
    <p:sldId id="301" r:id="rId26"/>
    <p:sldId id="303" r:id="rId27"/>
    <p:sldId id="324" r:id="rId28"/>
    <p:sldId id="304" r:id="rId29"/>
    <p:sldId id="306" r:id="rId30"/>
    <p:sldId id="307" r:id="rId31"/>
    <p:sldId id="308" r:id="rId32"/>
    <p:sldId id="309" r:id="rId33"/>
    <p:sldId id="325" r:id="rId34"/>
    <p:sldId id="329" r:id="rId35"/>
    <p:sldId id="312" r:id="rId36"/>
    <p:sldId id="326" r:id="rId37"/>
    <p:sldId id="311" r:id="rId38"/>
    <p:sldId id="315" r:id="rId39"/>
    <p:sldId id="318" r:id="rId40"/>
    <p:sldId id="319" r:id="rId41"/>
    <p:sldId id="320" r:id="rId42"/>
    <p:sldId id="328" r:id="rId43"/>
    <p:sldId id="327" r:id="rId44"/>
    <p:sldId id="31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21" autoAdjust="0"/>
    <p:restoredTop sz="78378" autoAdjust="0"/>
  </p:normalViewPr>
  <p:slideViewPr>
    <p:cSldViewPr snapToGrid="0">
      <p:cViewPr>
        <p:scale>
          <a:sx n="75" d="100"/>
          <a:sy n="75" d="100"/>
        </p:scale>
        <p:origin x="2370" y="384"/>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23/11/2020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a:p>
            <a:endParaRPr lang="en-US" sz="1400" baseline="0" dirty="0"/>
          </a:p>
          <a:p>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Point, don’t circle – laser pointer</a:t>
            </a:r>
          </a:p>
          <a:p>
            <a:endParaRPr lang="en-US" sz="1400"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Gaussian models assume weak selection relative to mutation rates, as shown by the arrows here, resulting in higher levels of standing genetic variation. House-of-Cards models assume strong selection and relatively low mutation rates, leading to lower standing genetic variation. However, genetic aspects of the traits themselves can also influence the maintenance of variation in populations.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15</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also known as </a:t>
            </a:r>
            <a:r>
              <a:rPr lang="en-AU" sz="1200" kern="1200">
                <a:solidFill>
                  <a:schemeClr val="tx1"/>
                </a:solidFill>
                <a:effectLst/>
                <a:latin typeface="+mn-lt"/>
                <a:ea typeface="+mn-ea"/>
                <a:cs typeface="+mn-cs"/>
              </a:rPr>
              <a:t>additive effects </a:t>
            </a:r>
            <a:r>
              <a:rPr lang="en-AU" sz="1200" kern="1200" dirty="0">
                <a:solidFill>
                  <a:schemeClr val="tx1"/>
                </a:solidFill>
                <a:effectLst/>
                <a:latin typeface="+mn-lt"/>
                <a:ea typeface="+mn-ea"/>
                <a:cs typeface="+mn-cs"/>
              </a:rPr>
              <a:t>(POINT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17</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a:t>
            </a:r>
            <a:r>
              <a:rPr lang="en-AU" sz="1200" kern="1200" dirty="0" err="1">
                <a:solidFill>
                  <a:schemeClr val="tx1"/>
                </a:solidFill>
                <a:effectLst/>
                <a:latin typeface="+mn-lt"/>
                <a:ea typeface="+mn-ea"/>
                <a:cs typeface="+mn-cs"/>
              </a:rPr>
              <a:t>slimulated</a:t>
            </a:r>
            <a:r>
              <a:rPr lang="en-AU" sz="1200" kern="1200" dirty="0">
                <a:solidFill>
                  <a:schemeClr val="tx1"/>
                </a:solidFill>
                <a:effectLst/>
                <a:latin typeface="+mn-lt"/>
                <a:ea typeface="+mn-ea"/>
                <a:cs typeface="+mn-cs"/>
              </a:rPr>
              <a:t>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19</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a:t>
            </a:r>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So</a:t>
            </a:r>
            <a:r>
              <a:rPr lang="en-AU" sz="1200" kern="1200" baseline="0" dirty="0">
                <a:solidFill>
                  <a:schemeClr val="tx1"/>
                </a:solidFill>
                <a:effectLst/>
                <a:latin typeface="+mn-lt"/>
                <a:ea typeface="+mn-ea"/>
                <a:cs typeface="+mn-cs"/>
              </a:rPr>
              <a:t> imagine this 3D object is 6 dimensional and each point is a combination of 6 parameters, I’m trying to sample as much of that space as possible.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20</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a:t>
            </a:r>
            <a:r>
              <a:rPr lang="en-AU" sz="1200" b="0" kern="1200" baseline="0" dirty="0">
                <a:solidFill>
                  <a:schemeClr val="tx1"/>
                </a:solidFill>
                <a:effectLst/>
                <a:latin typeface="+mn-lt"/>
                <a:ea typeface="+mn-ea"/>
                <a:cs typeface="+mn-cs"/>
              </a:rPr>
              <a:t>I used 1152 cores on the University of Queensland’s Tinaroo High-performance computing cluster to run simulations, which took 29672 CPU hours to run.</a:t>
            </a:r>
            <a:r>
              <a:rPr lang="en-AU" sz="1200" kern="1200" baseline="0" dirty="0">
                <a:solidFill>
                  <a:schemeClr val="tx1"/>
                </a:solidFill>
                <a:effectLst/>
                <a:latin typeface="+mn-lt"/>
                <a:ea typeface="+mn-ea"/>
                <a:cs typeface="+mn-cs"/>
              </a:rPr>
              <a:t>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distance from the phenotypic optimum, whereas the x axis shows the two model types – Gaussian, with high mutation rates and weak selection, and House-of-Cards, vice-versa. I split populations that fell on either side of the dead zone into ‘adapted’ populations, shown in orange and ‘maladapted’ populations, shown in black.</a:t>
            </a:r>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Gaussian and House-of-Cards models reached the optimum at a similar rate – 15.23 and 16.1%,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Alpha 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p>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Here, black dots represent means</a:t>
            </a:r>
            <a:r>
              <a:rPr lang="en-AU" sz="1200" kern="1200" baseline="0" dirty="0">
                <a:solidFill>
                  <a:schemeClr val="tx1"/>
                </a:solidFill>
                <a:effectLst/>
                <a:latin typeface="+mn-lt"/>
                <a:ea typeface="+mn-ea"/>
                <a:cs typeface="+mn-cs"/>
              </a:rPr>
              <a:t> across replicates for each of the 1280 models, whereas grey dots represent each replicate.</a:t>
            </a:r>
            <a:r>
              <a:rPr lang="en-AU" sz="1200" kern="1200" dirty="0">
                <a:solidFill>
                  <a:schemeClr val="tx1"/>
                </a:solidFill>
                <a:effectLst/>
                <a:latin typeface="+mn-lt"/>
                <a:ea typeface="+mn-ea"/>
                <a:cs typeface="+mn-cs"/>
              </a:rPr>
              <a:t> Higher alphas</a:t>
            </a:r>
            <a:r>
              <a:rPr lang="en-AU" sz="1200" kern="1200" baseline="0" dirty="0">
                <a:solidFill>
                  <a:schemeClr val="tx1"/>
                </a:solidFill>
                <a:effectLst/>
                <a:latin typeface="+mn-lt"/>
                <a:ea typeface="+mn-ea"/>
                <a:cs typeface="+mn-cs"/>
              </a:rPr>
              <a:t> represent greater mutational variance.</a:t>
            </a:r>
            <a:r>
              <a:rPr lang="en-AU" sz="1200" kern="1200" dirty="0">
                <a:solidFill>
                  <a:schemeClr val="tx1"/>
                </a:solidFill>
                <a:effectLst/>
                <a:latin typeface="+mn-lt"/>
                <a:ea typeface="+mn-ea"/>
                <a:cs typeface="+mn-cs"/>
              </a:rPr>
              <a:t> Additive effect size variance was strongly correlated with adaptive success: 36.12% of models with low mutational variance</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reached the adapted space, versus 2.29% of medium-alpha populations, and 0.19% of high alpha populations. However, additive effect size had considerably different effects on Gaussian versus House-of-Cards models.</a:t>
            </a:r>
          </a:p>
          <a:p>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in alpha. Note that in both models adaptation is rare – even in House-of-Cards models, alpha reduces the number of populations that reach the optimum. </a:t>
            </a: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shown on the y axis here,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mobile.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in green.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at the end of the simulation,</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distributions of allelic effects mirrored the impact of each model and mutational variance treatment on distance to the optimum. This figure shows the distributions of segregating alleles across both models. Gaussian populations had</a:t>
            </a:r>
            <a:r>
              <a:rPr lang="en-AU" sz="1200" kern="1200" baseline="0" dirty="0">
                <a:solidFill>
                  <a:schemeClr val="tx1"/>
                </a:solidFill>
                <a:effectLst/>
                <a:latin typeface="+mn-lt"/>
                <a:ea typeface="+mn-ea"/>
                <a:cs typeface="+mn-cs"/>
              </a:rPr>
              <a:t> more rounded distributions with more large-effect alleles, whereas House-of-Cards models were strongly skewed towards small effect mutations due to increased efficiency in removing deleterious alleles.</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3613374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in </a:t>
            </a:r>
            <a:r>
              <a:rPr lang="en-AU" sz="1200" kern="1200" baseline="0">
                <a:solidFill>
                  <a:schemeClr val="tx1"/>
                </a:solidFill>
                <a:effectLst/>
                <a:latin typeface="+mn-lt"/>
                <a:ea typeface="+mn-ea"/>
                <a:cs typeface="+mn-cs"/>
              </a:rPr>
              <a:t>House-of-Cards populations </a:t>
            </a:r>
            <a:r>
              <a:rPr lang="en-AU" sz="1200" kern="1200">
                <a:solidFill>
                  <a:schemeClr val="tx1"/>
                </a:solidFill>
                <a:effectLst/>
                <a:latin typeface="+mn-lt"/>
                <a:ea typeface="+mn-ea"/>
                <a:cs typeface="+mn-cs"/>
              </a:rPr>
              <a:t>leads </a:t>
            </a:r>
            <a:r>
              <a:rPr lang="en-AU" sz="1200" kern="1200" dirty="0">
                <a:solidFill>
                  <a:schemeClr val="tx1"/>
                </a:solidFill>
                <a:effectLst/>
                <a:latin typeface="+mn-lt"/>
                <a:ea typeface="+mn-ea"/>
                <a:cs typeface="+mn-cs"/>
              </a:rPr>
              <a:t>to efficient removal of deleterious alleles which would have dragged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for natural populations, where these mutation rates, selection strengths, and genetic architectures actually exist. These findings provide expectations for where certain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model in a hypercube sample, giving us extraordinary power into uncovering the true nature of </a:t>
            </a:r>
            <a:r>
              <a:rPr lang="en-AU" baseline="0" dirty="0" err="1"/>
              <a:t>adaptedness</a:t>
            </a:r>
            <a:r>
              <a:rPr lang="en-AU" baseline="0" dirty="0"/>
              <a:t> and adaptability in natural populations. </a:t>
            </a:r>
          </a:p>
          <a:p>
            <a:endParaRPr lang="en-AU" baseline="0" dirty="0"/>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Daniel Ortiz-Barrientos, Jan Engelstaedter, Maddie James, Zoe Broad, and everyone in the OB lab - </a:t>
            </a:r>
            <a:r>
              <a:rPr lang="en-US" baseline="0" dirty="0"/>
              <a:t>without them this work wouldn’t be possible.</a:t>
            </a:r>
          </a:p>
          <a:p>
            <a:endParaRPr lang="en-US" b="1"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1006380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reason for the dead zone may be because of a drift barrier. Genetic drift reduces the efficiency of selection by increasing randomness in the fixations and losses of alleles. While selection on traits may be strong, at each locus selection is often quite weak. Drift only needs to overcome the strength of selection on individual loci to influence adaptation. The dead zone represents a threshold selection efficiency that populations need to cross to become truly adapted. This efficiency might come from increased selection strength, and smaller mutational effects to reduce the impact of drift on trait values.</a:t>
            </a:r>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43</a:t>
            </a:fld>
            <a:endParaRPr lang="en-AU"/>
          </a:p>
        </p:txBody>
      </p:sp>
    </p:spTree>
    <p:extLst>
      <p:ext uri="{BB962C8B-B14F-4D97-AF65-F5344CB8AC3E}">
        <p14:creationId xmlns:p14="http://schemas.microsoft.com/office/powerpoint/2010/main" val="215716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House-of-Cards models showed no significant differences between effect sizes, so the differences between these three distributions are insignificant. Gaussian models did significantly respond to increasing alpha, with larger mutational variance corresponding to more large-effect alleles segregating in populations. What this conveys is a robustness to mutational variance in House-of-Cards models.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44</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begs the question: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23/11/2020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23/11/2020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23/11/2020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23/11/2020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84223" y="485397"/>
            <a:ext cx="6608872" cy="4765011"/>
            <a:chOff x="-202805" y="485397"/>
            <a:chExt cx="6608872" cy="4765011"/>
          </a:xfrm>
        </p:grpSpPr>
        <p:sp>
          <p:nvSpPr>
            <p:cNvPr id="18" name="TextBox 17"/>
            <p:cNvSpPr txBox="1"/>
            <p:nvPr/>
          </p:nvSpPr>
          <p:spPr>
            <a:xfrm>
              <a:off x="-202805" y="2765700"/>
              <a:ext cx="1310199" cy="519525"/>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grpSp>
          <p:nvGrpSpPr>
            <p:cNvPr id="7" name="Group 6"/>
            <p:cNvGrpSpPr/>
            <p:nvPr/>
          </p:nvGrpSpPr>
          <p:grpSpPr>
            <a:xfrm>
              <a:off x="815478" y="485397"/>
              <a:ext cx="5590589" cy="4765011"/>
              <a:chOff x="815478" y="485397"/>
              <a:chExt cx="5590589" cy="4765011"/>
            </a:xfrm>
          </p:grpSpPr>
          <p:cxnSp>
            <p:nvCxnSpPr>
              <p:cNvPr id="14" name="Straight Connector 13"/>
              <p:cNvCxnSpPr/>
              <p:nvPr/>
            </p:nvCxnSpPr>
            <p:spPr>
              <a:xfrm>
                <a:off x="830790" y="1414108"/>
                <a:ext cx="0" cy="336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15478" y="4780362"/>
                <a:ext cx="38791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30790" y="2176631"/>
                <a:ext cx="3965942" cy="199063"/>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9" name="TextBox 18"/>
              <p:cNvSpPr txBox="1"/>
              <p:nvPr/>
            </p:nvSpPr>
            <p:spPr>
              <a:xfrm>
                <a:off x="1968682" y="4780362"/>
                <a:ext cx="1690157" cy="470046"/>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1242979" y="2470147"/>
                <a:ext cx="3104923" cy="466083"/>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1242979" y="1228848"/>
                <a:ext cx="3104923" cy="915412"/>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851383" y="485397"/>
                <a:ext cx="3945349" cy="519525"/>
              </a:xfrm>
              <a:prstGeom prst="rect">
                <a:avLst/>
              </a:prstGeom>
              <a:noFill/>
            </p:spPr>
            <p:txBody>
              <a:bodyPr wrap="square" rtlCol="0">
                <a:spAutoFit/>
              </a:bodyPr>
              <a:lstStyle/>
              <a:p>
                <a:pPr algn="ctr"/>
                <a:r>
                  <a:rPr lang="en-AU" sz="3600" b="1" dirty="0">
                    <a:solidFill>
                      <a:srgbClr val="FF0000"/>
                    </a:solidFill>
                  </a:rPr>
                  <a:t>Gaussian</a:t>
                </a:r>
              </a:p>
            </p:txBody>
          </p:sp>
          <p:sp>
            <p:nvSpPr>
              <p:cNvPr id="12" name="TextBox 11"/>
              <p:cNvSpPr txBox="1"/>
              <p:nvPr/>
            </p:nvSpPr>
            <p:spPr>
              <a:xfrm>
                <a:off x="4195193" y="2385167"/>
                <a:ext cx="2210874" cy="562727"/>
              </a:xfrm>
              <a:prstGeom prst="rect">
                <a:avLst/>
              </a:prstGeom>
              <a:noFill/>
            </p:spPr>
            <p:txBody>
              <a:bodyPr wrap="square" rtlCol="0">
                <a:spAutoFit/>
              </a:bodyPr>
              <a:lstStyle/>
              <a:p>
                <a:pPr algn="ctr"/>
                <a:r>
                  <a:rPr lang="en-AU" sz="3200" dirty="0">
                    <a:solidFill>
                      <a:schemeClr val="tx1">
                        <a:lumMod val="65000"/>
                        <a:lumOff val="35000"/>
                      </a:schemeClr>
                    </a:solidFill>
                  </a:rPr>
                  <a:t>Selection</a:t>
                </a:r>
                <a:endParaRPr lang="en-AU" sz="2400" dirty="0">
                  <a:solidFill>
                    <a:schemeClr val="tx1">
                      <a:lumMod val="65000"/>
                      <a:lumOff val="35000"/>
                    </a:schemeClr>
                  </a:solidFill>
                </a:endParaRPr>
              </a:p>
            </p:txBody>
          </p:sp>
          <p:sp>
            <p:nvSpPr>
              <p:cNvPr id="10" name="TextBox 9"/>
              <p:cNvSpPr txBox="1"/>
              <p:nvPr/>
            </p:nvSpPr>
            <p:spPr>
              <a:xfrm>
                <a:off x="4398091" y="1375188"/>
                <a:ext cx="1810458" cy="584775"/>
              </a:xfrm>
              <a:prstGeom prst="rect">
                <a:avLst/>
              </a:prstGeom>
              <a:noFill/>
            </p:spPr>
            <p:txBody>
              <a:bodyPr wrap="square" rtlCol="0">
                <a:spAutoFit/>
              </a:bodyPr>
              <a:lstStyle/>
              <a:p>
                <a:pPr algn="ctr"/>
                <a:r>
                  <a:rPr lang="en-AU" sz="3200" dirty="0">
                    <a:solidFill>
                      <a:schemeClr val="tx1">
                        <a:lumMod val="65000"/>
                        <a:lumOff val="35000"/>
                      </a:schemeClr>
                    </a:solidFill>
                  </a:rPr>
                  <a:t>Mutation</a:t>
                </a:r>
                <a:endParaRPr lang="en-AU" sz="2000" dirty="0">
                  <a:solidFill>
                    <a:schemeClr val="tx1">
                      <a:lumMod val="65000"/>
                      <a:lumOff val="35000"/>
                    </a:schemeClr>
                  </a:solidFill>
                </a:endParaRPr>
              </a:p>
            </p:txBody>
          </p:sp>
        </p:grpSp>
      </p:grpSp>
      <p:grpSp>
        <p:nvGrpSpPr>
          <p:cNvPr id="4" name="Group 3"/>
          <p:cNvGrpSpPr/>
          <p:nvPr/>
        </p:nvGrpSpPr>
        <p:grpSpPr>
          <a:xfrm>
            <a:off x="5711622" y="485397"/>
            <a:ext cx="6602372" cy="4826742"/>
            <a:chOff x="4553035" y="40606"/>
            <a:chExt cx="8075189" cy="5903461"/>
          </a:xfrm>
        </p:grpSpPr>
        <p:cxnSp>
          <p:nvCxnSpPr>
            <p:cNvPr id="35" name="Straight Connector 34"/>
            <p:cNvCxnSpPr/>
            <p:nvPr/>
          </p:nvCxnSpPr>
          <p:spPr>
            <a:xfrm>
              <a:off x="5838910" y="1171402"/>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819861" y="5359292"/>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5838910" y="3643820"/>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38" name="TextBox 37"/>
            <p:cNvSpPr txBox="1"/>
            <p:nvPr/>
          </p:nvSpPr>
          <p:spPr>
            <a:xfrm>
              <a:off x="4553035" y="2852891"/>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39" name="TextBox 38"/>
            <p:cNvSpPr txBox="1"/>
            <p:nvPr/>
          </p:nvSpPr>
          <p:spPr>
            <a:xfrm>
              <a:off x="7254539" y="5359292"/>
              <a:ext cx="2102690" cy="584775"/>
            </a:xfrm>
            <a:prstGeom prst="rect">
              <a:avLst/>
            </a:prstGeom>
            <a:noFill/>
          </p:spPr>
          <p:txBody>
            <a:bodyPr wrap="square" rtlCol="0">
              <a:spAutoFit/>
            </a:bodyPr>
            <a:lstStyle/>
            <a:p>
              <a:pPr algn="ctr"/>
              <a:r>
                <a:rPr lang="en-AU" sz="3200" dirty="0"/>
                <a:t>Time</a:t>
              </a:r>
              <a:endParaRPr lang="en-AU" dirty="0"/>
            </a:p>
          </p:txBody>
        </p:sp>
        <p:grpSp>
          <p:nvGrpSpPr>
            <p:cNvPr id="40" name="Group 39"/>
            <p:cNvGrpSpPr/>
            <p:nvPr/>
          </p:nvGrpSpPr>
          <p:grpSpPr>
            <a:xfrm>
              <a:off x="6351706" y="4008977"/>
              <a:ext cx="3862774" cy="1053624"/>
              <a:chOff x="4303746" y="3289332"/>
              <a:chExt cx="3862774" cy="618612"/>
            </a:xfrm>
          </p:grpSpPr>
          <p:cxnSp>
            <p:nvCxnSpPr>
              <p:cNvPr id="41" name="Straight Arrow Connector 4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6351706" y="2946468"/>
              <a:ext cx="3862774" cy="657079"/>
              <a:chOff x="4303746" y="3289332"/>
              <a:chExt cx="3862774" cy="618612"/>
            </a:xfrm>
          </p:grpSpPr>
          <p:cxnSp>
            <p:nvCxnSpPr>
              <p:cNvPr id="64" name="Straight Arrow Connector 6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5965908" y="40606"/>
              <a:ext cx="4679951" cy="791307"/>
            </a:xfrm>
            <a:prstGeom prst="rect">
              <a:avLst/>
            </a:prstGeom>
            <a:noFill/>
          </p:spPr>
          <p:txBody>
            <a:bodyPr wrap="square" rtlCol="0">
              <a:spAutoFit/>
            </a:bodyPr>
            <a:lstStyle/>
            <a:p>
              <a:pPr algn="ctr"/>
              <a:r>
                <a:rPr lang="en-AU" sz="3600" b="1" dirty="0">
                  <a:solidFill>
                    <a:srgbClr val="00B0F0"/>
                  </a:solidFill>
                </a:rPr>
                <a:t>House-of-Cards</a:t>
              </a:r>
            </a:p>
          </p:txBody>
        </p:sp>
        <p:sp>
          <p:nvSpPr>
            <p:cNvPr id="34" name="TextBox 33"/>
            <p:cNvSpPr txBox="1"/>
            <p:nvPr/>
          </p:nvSpPr>
          <p:spPr>
            <a:xfrm>
              <a:off x="10028703" y="4043911"/>
              <a:ext cx="2599521" cy="692866"/>
            </a:xfrm>
            <a:prstGeom prst="rect">
              <a:avLst/>
            </a:prstGeom>
            <a:noFill/>
          </p:spPr>
          <p:txBody>
            <a:bodyPr wrap="square" rtlCol="0">
              <a:spAutoFit/>
            </a:bodyPr>
            <a:lstStyle/>
            <a:p>
              <a:pPr algn="ctr"/>
              <a:r>
                <a:rPr lang="en-AU" sz="3200" dirty="0">
                  <a:solidFill>
                    <a:schemeClr val="tx1">
                      <a:lumMod val="65000"/>
                      <a:lumOff val="35000"/>
                    </a:schemeClr>
                  </a:solidFill>
                </a:rPr>
                <a:t>Selection</a:t>
              </a:r>
              <a:endParaRPr lang="en-AU" sz="2000" dirty="0">
                <a:solidFill>
                  <a:schemeClr val="tx1">
                    <a:lumMod val="65000"/>
                    <a:lumOff val="35000"/>
                  </a:schemeClr>
                </a:solidFill>
              </a:endParaRPr>
            </a:p>
          </p:txBody>
        </p:sp>
        <p:sp>
          <p:nvSpPr>
            <p:cNvPr id="33" name="TextBox 32"/>
            <p:cNvSpPr txBox="1"/>
            <p:nvPr/>
          </p:nvSpPr>
          <p:spPr>
            <a:xfrm>
              <a:off x="10246650" y="2850395"/>
              <a:ext cx="2163628" cy="692866"/>
            </a:xfrm>
            <a:prstGeom prst="rect">
              <a:avLst/>
            </a:prstGeom>
            <a:noFill/>
          </p:spPr>
          <p:txBody>
            <a:bodyPr wrap="square" rtlCol="0">
              <a:spAutoFit/>
            </a:bodyPr>
            <a:lstStyle/>
            <a:p>
              <a:pPr algn="ctr"/>
              <a:r>
                <a:rPr lang="en-AU" sz="3200" dirty="0">
                  <a:solidFill>
                    <a:schemeClr val="tx1">
                      <a:lumMod val="65000"/>
                      <a:lumOff val="35000"/>
                    </a:schemeClr>
                  </a:solidFill>
                </a:rPr>
                <a:t>Mutation</a:t>
              </a:r>
              <a:endParaRPr lang="en-AU" sz="2000" dirty="0">
                <a:solidFill>
                  <a:schemeClr val="tx1">
                    <a:lumMod val="65000"/>
                    <a:lumOff val="35000"/>
                  </a:schemeClr>
                </a:solidFill>
              </a:endParaRPr>
            </a:p>
          </p:txBody>
        </p:sp>
      </p:grpSp>
      <p:sp>
        <p:nvSpPr>
          <p:cNvPr id="6" name="TextBox 5"/>
          <p:cNvSpPr txBox="1"/>
          <p:nvPr/>
        </p:nvSpPr>
        <p:spPr>
          <a:xfrm>
            <a:off x="785892" y="5495062"/>
            <a:ext cx="3913493" cy="584775"/>
          </a:xfrm>
          <a:prstGeom prst="rect">
            <a:avLst/>
          </a:prstGeom>
          <a:noFill/>
        </p:spPr>
        <p:txBody>
          <a:bodyPr wrap="square" rtlCol="0">
            <a:spAutoFit/>
          </a:bodyPr>
          <a:lstStyle/>
          <a:p>
            <a:r>
              <a:rPr lang="en-AU" sz="3200" dirty="0">
                <a:solidFill>
                  <a:schemeClr val="tx1">
                    <a:lumMod val="65000"/>
                    <a:lumOff val="35000"/>
                  </a:schemeClr>
                </a:solidFill>
              </a:rPr>
              <a:t>Mutation &gt;&gt; Selection</a:t>
            </a:r>
          </a:p>
        </p:txBody>
      </p:sp>
      <p:sp>
        <p:nvSpPr>
          <p:cNvPr id="75" name="TextBox 74"/>
          <p:cNvSpPr txBox="1"/>
          <p:nvPr/>
        </p:nvSpPr>
        <p:spPr>
          <a:xfrm>
            <a:off x="6823249" y="5499163"/>
            <a:ext cx="3913493" cy="584775"/>
          </a:xfrm>
          <a:prstGeom prst="rect">
            <a:avLst/>
          </a:prstGeom>
          <a:noFill/>
        </p:spPr>
        <p:txBody>
          <a:bodyPr wrap="square" rtlCol="0">
            <a:spAutoFit/>
          </a:bodyPr>
          <a:lstStyle/>
          <a:p>
            <a:r>
              <a:rPr lang="en-AU" sz="3200" dirty="0">
                <a:solidFill>
                  <a:schemeClr val="tx1">
                    <a:lumMod val="65000"/>
                    <a:lumOff val="35000"/>
                  </a:schemeClr>
                </a:solidFill>
              </a:rPr>
              <a:t>Selection &gt;&gt; Mutation</a:t>
            </a:r>
          </a:p>
        </p:txBody>
      </p:sp>
    </p:spTree>
    <p:extLst>
      <p:ext uri="{BB962C8B-B14F-4D97-AF65-F5344CB8AC3E}">
        <p14:creationId xmlns:p14="http://schemas.microsoft.com/office/powerpoint/2010/main" val="397555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
        <p:nvSpPr>
          <p:cNvPr id="2" name="Rectangle 1"/>
          <p:cNvSpPr/>
          <p:nvPr/>
        </p:nvSpPr>
        <p:spPr>
          <a:xfrm>
            <a:off x="9024035" y="6354188"/>
            <a:ext cx="3626069" cy="523220"/>
          </a:xfrm>
          <a:prstGeom prst="rect">
            <a:avLst/>
          </a:prstGeom>
        </p:spPr>
        <p:txBody>
          <a:bodyPr wrap="square">
            <a:spAutoFit/>
          </a:bodyPr>
          <a:lstStyle/>
          <a:p>
            <a:r>
              <a:rPr lang="en-AU" sz="700" dirty="0"/>
              <a:t>1 Adapted from Gould (&lt;1882) Accessed from:</a:t>
            </a:r>
          </a:p>
          <a:p>
            <a:r>
              <a:rPr lang="en-AU" sz="700" dirty="0"/>
              <a:t>https://commons.wikimedia.org/wiki/File:Darwin%27s_finches_by_Gould.jpg </a:t>
            </a:r>
          </a:p>
          <a:p>
            <a:r>
              <a:rPr lang="en-AU" sz="700" dirty="0"/>
              <a:t>2 Adapted from Richmond (1830s) Accessed from: https://commons.wikimedia.org/wiki/File:Charles_Darwin_by_G._Richmond.jpg </a:t>
            </a:r>
          </a:p>
        </p:txBody>
      </p:sp>
    </p:spTree>
    <p:extLst>
      <p:ext uri="{BB962C8B-B14F-4D97-AF65-F5344CB8AC3E}">
        <p14:creationId xmlns:p14="http://schemas.microsoft.com/office/powerpoint/2010/main" val="237669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13" name="TextBox 12"/>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4" name="TextBox 13"/>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5" name="TextBox 14"/>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20202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pic>
        <p:nvPicPr>
          <p:cNvPr id="14"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15" name="TextBox 14"/>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6" name="TextBox 15"/>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7" name="TextBox 16"/>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216434" cy="3539430"/>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a:p>
            <a:endParaRPr lang="en-AU" sz="3200" dirty="0">
              <a:solidFill>
                <a:schemeClr val="tx1">
                  <a:lumMod val="65000"/>
                  <a:lumOff val="35000"/>
                </a:schemeClr>
              </a:solidFill>
            </a:endParaRPr>
          </a:p>
          <a:p>
            <a:r>
              <a:rPr lang="en-AU" sz="3200" dirty="0">
                <a:solidFill>
                  <a:schemeClr val="tx1">
                    <a:lumMod val="65000"/>
                    <a:lumOff val="35000"/>
                  </a:schemeClr>
                </a:solidFill>
              </a:rPr>
              <a:t>29672 CPU hours on HPC</a:t>
            </a:r>
          </a:p>
        </p:txBody>
      </p:sp>
      <p:pic>
        <p:nvPicPr>
          <p:cNvPr id="6"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7" name="TextBox 6"/>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8" name="TextBox 7"/>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9" name="TextBox 8"/>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1026579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4" name="Picture 3">
            <a:extLst>
              <a:ext uri="{FF2B5EF4-FFF2-40B4-BE49-F238E27FC236}">
                <a16:creationId xmlns:a16="http://schemas.microsoft.com/office/drawing/2014/main" id="{04F2E352-105C-47F2-8BDB-AE8119F38141}"/>
              </a:ext>
            </a:extLst>
          </p:cNvPr>
          <p:cNvPicPr>
            <a:picLocks noChangeAspect="1"/>
          </p:cNvPicPr>
          <p:nvPr/>
        </p:nvPicPr>
        <p:blipFill rotWithShape="1">
          <a:blip r:embed="rId3"/>
          <a:srcRect t="644" r="430"/>
          <a:stretch/>
        </p:blipFill>
        <p:spPr>
          <a:xfrm>
            <a:off x="26194" y="118334"/>
            <a:ext cx="12139613" cy="6079786"/>
          </a:xfrm>
          <a:prstGeom prst="rect">
            <a:avLst/>
          </a:prstGeom>
        </p:spPr>
      </p:pic>
    </p:spTree>
    <p:extLst>
      <p:ext uri="{BB962C8B-B14F-4D97-AF65-F5344CB8AC3E}">
        <p14:creationId xmlns:p14="http://schemas.microsoft.com/office/powerpoint/2010/main" val="1959050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6" name="Picture 5">
            <a:extLst>
              <a:ext uri="{FF2B5EF4-FFF2-40B4-BE49-F238E27FC236}">
                <a16:creationId xmlns:a16="http://schemas.microsoft.com/office/drawing/2014/main" id="{B77287D1-2104-4E6E-9732-9BA3A57A392F}"/>
              </a:ext>
            </a:extLst>
          </p:cNvPr>
          <p:cNvPicPr>
            <a:picLocks noChangeAspect="1"/>
          </p:cNvPicPr>
          <p:nvPr/>
        </p:nvPicPr>
        <p:blipFill rotWithShape="1">
          <a:blip r:embed="rId3"/>
          <a:srcRect t="644" r="430"/>
          <a:stretch/>
        </p:blipFill>
        <p:spPr>
          <a:xfrm>
            <a:off x="26194" y="118334"/>
            <a:ext cx="12139613" cy="6079786"/>
          </a:xfrm>
          <a:prstGeom prst="rect">
            <a:avLst/>
          </a:prstGeom>
        </p:spPr>
      </p:pic>
    </p:spTree>
    <p:extLst>
      <p:ext uri="{BB962C8B-B14F-4D97-AF65-F5344CB8AC3E}">
        <p14:creationId xmlns:p14="http://schemas.microsoft.com/office/powerpoint/2010/main" val="146991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177189"/>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
        <p:nvSpPr>
          <p:cNvPr id="3" name="TextBox 2"/>
          <p:cNvSpPr txBox="1"/>
          <p:nvPr/>
        </p:nvSpPr>
        <p:spPr>
          <a:xfrm>
            <a:off x="2380211" y="741271"/>
            <a:ext cx="7431578" cy="769441"/>
          </a:xfrm>
          <a:prstGeom prst="rect">
            <a:avLst/>
          </a:prstGeom>
          <a:noFill/>
        </p:spPr>
        <p:txBody>
          <a:bodyPr wrap="square" rtlCol="0">
            <a:spAutoFit/>
          </a:bodyPr>
          <a:lstStyle/>
          <a:p>
            <a:pPr algn="ctr"/>
            <a:r>
              <a:rPr lang="en-AU" sz="4400" dirty="0">
                <a:solidFill>
                  <a:schemeClr val="tx1">
                    <a:lumMod val="75000"/>
                    <a:lumOff val="25000"/>
                  </a:schemeClr>
                </a:solidFill>
              </a:rPr>
              <a:t>Small effects</a:t>
            </a:r>
            <a:endParaRPr lang="en-AU" dirty="0">
              <a:solidFill>
                <a:schemeClr val="tx1">
                  <a:lumMod val="75000"/>
                  <a:lumOff val="25000"/>
                </a:schemeClr>
              </a:solidFill>
            </a:endParaRPr>
          </a:p>
        </p:txBody>
      </p:sp>
    </p:spTree>
    <p:extLst>
      <p:ext uri="{BB962C8B-B14F-4D97-AF65-F5344CB8AC3E}">
        <p14:creationId xmlns:p14="http://schemas.microsoft.com/office/powerpoint/2010/main" val="36468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E365C0F5-5215-4200-B4F8-9251E3115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8570" y="244730"/>
            <a:ext cx="8114860" cy="6086145"/>
          </a:xfrm>
          <a:prstGeom prst="rect">
            <a:avLst/>
          </a:prstGeom>
        </p:spPr>
      </p:pic>
    </p:spTree>
    <p:extLst>
      <p:ext uri="{BB962C8B-B14F-4D97-AF65-F5344CB8AC3E}">
        <p14:creationId xmlns:p14="http://schemas.microsoft.com/office/powerpoint/2010/main" val="3666336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25" y="697742"/>
            <a:ext cx="8193774" cy="5462516"/>
          </a:xfrm>
          <a:prstGeom prst="rect">
            <a:avLst/>
          </a:prstGeom>
        </p:spPr>
      </p:pic>
      <p:sp>
        <p:nvSpPr>
          <p:cNvPr id="2" name="TextBox 1">
            <a:extLst>
              <a:ext uri="{FF2B5EF4-FFF2-40B4-BE49-F238E27FC236}">
                <a16:creationId xmlns:a16="http://schemas.microsoft.com/office/drawing/2014/main"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
        <p:nvSpPr>
          <p:cNvPr id="3" name="TextBox 2"/>
          <p:cNvSpPr txBox="1"/>
          <p:nvPr/>
        </p:nvSpPr>
        <p:spPr>
          <a:xfrm rot="16200000">
            <a:off x="-2478516" y="2792379"/>
            <a:ext cx="5540424" cy="523220"/>
          </a:xfrm>
          <a:prstGeom prst="rect">
            <a:avLst/>
          </a:prstGeom>
          <a:solidFill>
            <a:schemeClr val="bg1"/>
          </a:solidFill>
        </p:spPr>
        <p:txBody>
          <a:bodyPr wrap="square" rtlCol="0">
            <a:spAutoFit/>
          </a:bodyPr>
          <a:lstStyle/>
          <a:p>
            <a:pPr algn="ctr"/>
            <a:r>
              <a:rPr lang="en-AU" sz="2800" dirty="0"/>
              <a:t>Distance to the phenotypic optimum</a:t>
            </a:r>
          </a:p>
        </p:txBody>
      </p:sp>
    </p:spTree>
    <p:extLst>
      <p:ext uri="{BB962C8B-B14F-4D97-AF65-F5344CB8AC3E}">
        <p14:creationId xmlns:p14="http://schemas.microsoft.com/office/powerpoint/2010/main" val="31669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3" name="TextBox 2"/>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4088513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3876834"/>
            <a:ext cx="1723970" cy="954107"/>
          </a:xfrm>
          <a:prstGeom prst="rect">
            <a:avLst/>
          </a:prstGeom>
          <a:noFill/>
        </p:spPr>
        <p:txBody>
          <a:bodyPr wrap="square" rtlCol="0">
            <a:spAutoFit/>
          </a:bodyPr>
          <a:lstStyle/>
          <a:p>
            <a:r>
              <a:rPr lang="en-AU" sz="2800" b="1" dirty="0">
                <a:solidFill>
                  <a:srgbClr val="92D050"/>
                </a:solidFill>
              </a:rPr>
              <a:t>Before selection</a:t>
            </a:r>
            <a:r>
              <a:rPr lang="en-US" sz="2800" b="1" dirty="0">
                <a:solidFill>
                  <a:srgbClr val="92D050"/>
                </a:solidFill>
              </a:rPr>
              <a:t>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425610" y="1619639"/>
            <a:ext cx="2625330" cy="954107"/>
          </a:xfrm>
          <a:prstGeom prst="rect">
            <a:avLst/>
          </a:prstGeom>
          <a:noFill/>
        </p:spPr>
        <p:txBody>
          <a:bodyPr wrap="square" rtlCol="0">
            <a:spAutoFit/>
          </a:bodyPr>
          <a:lstStyle/>
          <a:p>
            <a:r>
              <a:rPr lang="en-AU" sz="2800" b="1" dirty="0">
                <a:solidFill>
                  <a:schemeClr val="tx1">
                    <a:lumMod val="65000"/>
                    <a:lumOff val="35000"/>
                  </a:schemeClr>
                </a:solidFill>
              </a:rPr>
              <a:t>After stabilising selection</a:t>
            </a:r>
            <a:endParaRPr lang="en-US" sz="2800" b="1" dirty="0">
              <a:solidFill>
                <a:schemeClr val="tx1">
                  <a:lumMod val="65000"/>
                  <a:lumOff val="35000"/>
                </a:schemeClr>
              </a:solidFill>
            </a:endParaRP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AC9D8339-7886-4F6A-BD9E-EF9202F13E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895" y="919779"/>
            <a:ext cx="11720210" cy="5018442"/>
          </a:xfrm>
          <a:prstGeom prst="rect">
            <a:avLst/>
          </a:prstGeom>
        </p:spPr>
      </p:pic>
    </p:spTree>
    <p:extLst>
      <p:ext uri="{BB962C8B-B14F-4D97-AF65-F5344CB8AC3E}">
        <p14:creationId xmlns:p14="http://schemas.microsoft.com/office/powerpoint/2010/main" val="3504061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00B0F0"/>
                </a:solidFill>
              </a:rPr>
              <a:t>House-of-Cards</a:t>
            </a:r>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Low mutation rates - </a:t>
            </a:r>
            <a:r>
              <a:rPr lang="en-AU" sz="2800" b="1" dirty="0">
                <a:solidFill>
                  <a:schemeClr val="accent1"/>
                </a:solidFill>
              </a:rPr>
              <a:t>low chance </a:t>
            </a:r>
            <a:r>
              <a:rPr lang="en-AU" sz="2800" dirty="0">
                <a:solidFill>
                  <a:schemeClr val="tx1">
                    <a:lumMod val="65000"/>
                    <a:lumOff val="35000"/>
                  </a:schemeClr>
                </a:solidFill>
              </a:rPr>
              <a:t>of swamping. </a:t>
            </a:r>
          </a:p>
          <a:p>
            <a:endParaRPr lang="en-AU" sz="2800" dirty="0">
              <a:solidFill>
                <a:schemeClr val="tx1">
                  <a:lumMod val="65000"/>
                  <a:lumOff val="35000"/>
                </a:schemeClr>
              </a:solidFill>
            </a:endParaRPr>
          </a:p>
          <a:p>
            <a:r>
              <a:rPr lang="en-AU" sz="2800" dirty="0">
                <a:solidFill>
                  <a:schemeClr val="tx1">
                    <a:lumMod val="65000"/>
                    <a:lumOff val="35000"/>
                  </a:schemeClr>
                </a:solidFill>
              </a:rPr>
              <a:t>Strong selection - </a:t>
            </a:r>
            <a:r>
              <a:rPr lang="en-AU" sz="2800" b="1" dirty="0">
                <a:solidFill>
                  <a:schemeClr val="accent1"/>
                </a:solidFill>
              </a:rPr>
              <a:t>efficient removal</a:t>
            </a:r>
            <a:r>
              <a:rPr lang="en-AU" sz="2800" dirty="0">
                <a:solidFill>
                  <a:schemeClr val="tx1">
                    <a:lumMod val="65000"/>
                    <a:lumOff val="35000"/>
                  </a:schemeClr>
                </a:solidFill>
              </a:rPr>
              <a:t>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FF0000"/>
                </a:solidFill>
              </a:rPr>
              <a:t>Gaussian</a:t>
            </a:r>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High mutation rates - </a:t>
            </a:r>
            <a:r>
              <a:rPr lang="en-AU" sz="2800" b="1" dirty="0">
                <a:solidFill>
                  <a:schemeClr val="accent1"/>
                </a:solidFill>
              </a:rPr>
              <a:t>swamp populations</a:t>
            </a:r>
            <a:r>
              <a:rPr lang="en-AU" sz="2800" dirty="0">
                <a:solidFill>
                  <a:schemeClr val="tx1">
                    <a:lumMod val="65000"/>
                    <a:lumOff val="35000"/>
                  </a:schemeClr>
                </a:solidFill>
              </a:rPr>
              <a:t> with deleterious mutations. </a:t>
            </a:r>
          </a:p>
          <a:p>
            <a:endParaRPr lang="en-AU" sz="2800" dirty="0">
              <a:solidFill>
                <a:schemeClr val="tx1">
                  <a:lumMod val="65000"/>
                  <a:lumOff val="35000"/>
                </a:schemeClr>
              </a:solidFill>
            </a:endParaRPr>
          </a:p>
          <a:p>
            <a:r>
              <a:rPr lang="en-AU" sz="2800" dirty="0">
                <a:solidFill>
                  <a:schemeClr val="tx1">
                    <a:lumMod val="65000"/>
                    <a:lumOff val="35000"/>
                  </a:schemeClr>
                </a:solidFill>
              </a:rPr>
              <a:t>Weak selection - unable to </a:t>
            </a:r>
            <a:r>
              <a:rPr lang="en-AU" sz="2800" b="1" dirty="0">
                <a:solidFill>
                  <a:schemeClr val="accent1"/>
                </a:solidFill>
              </a:rPr>
              <a:t>reign in</a:t>
            </a:r>
            <a:r>
              <a:rPr lang="en-AU" sz="2800" dirty="0">
                <a:solidFill>
                  <a:schemeClr val="tx1">
                    <a:lumMod val="65000"/>
                    <a:lumOff val="35000"/>
                  </a:schemeClr>
                </a:solidFill>
              </a:rPr>
              <a:t>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700" b="1" spc="-50" dirty="0">
                <a:solidFill>
                  <a:schemeClr val="accent1"/>
                </a:solidFill>
                <a:latin typeface="+mj-lt"/>
                <a:ea typeface="+mj-ea"/>
                <a:cs typeface="+mj-cs"/>
              </a:rPr>
              <a:t>Why</a:t>
            </a:r>
            <a:r>
              <a:rPr lang="en-US" sz="4700" spc="-50" dirty="0">
                <a:solidFill>
                  <a:schemeClr val="tx1">
                    <a:lumMod val="65000"/>
                    <a:lumOff val="35000"/>
                  </a:schemeClr>
                </a:solidFill>
                <a:latin typeface="+mj-lt"/>
                <a:ea typeface="+mj-ea"/>
                <a:cs typeface="+mj-cs"/>
              </a:rPr>
              <a:t> does this matter for natural populations?</a:t>
            </a:r>
          </a:p>
        </p:txBody>
      </p:sp>
      <p:pic>
        <p:nvPicPr>
          <p:cNvPr id="4" name="Picture 3">
            <a:extLst>
              <a:ext uri="{FF2B5EF4-FFF2-40B4-BE49-F238E27FC236}">
                <a16:creationId xmlns:a16="http://schemas.microsoft.com/office/drawing/2014/main" id="{95EC2D3D-741D-4817-A3A6-4D0DAA846FF9}"/>
              </a:ext>
            </a:extLst>
          </p:cNvPr>
          <p:cNvPicPr>
            <a:picLocks noChangeAspect="1"/>
          </p:cNvPicPr>
          <p:nvPr/>
        </p:nvPicPr>
        <p:blipFill>
          <a:blip r:embed="rId3"/>
          <a:stretch>
            <a:fillRect/>
          </a:stretch>
        </p:blipFill>
        <p:spPr>
          <a:xfrm>
            <a:off x="296886" y="283463"/>
            <a:ext cx="5479076" cy="4492843"/>
          </a:xfrm>
          <a:prstGeom prst="rect">
            <a:avLst/>
          </a:prstGeom>
        </p:spPr>
      </p:pic>
      <p:sp>
        <p:nvSpPr>
          <p:cNvPr id="17" name="Rectangle 16">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C29FD3E0-7D4A-41B0-A961-27ED9EBC4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439" y="283463"/>
            <a:ext cx="4369739" cy="4384305"/>
          </a:xfrm>
          <a:prstGeom prst="rect">
            <a:avLst/>
          </a:prstGeom>
        </p:spPr>
      </p:pic>
      <p:sp>
        <p:nvSpPr>
          <p:cNvPr id="7" name="TextBox 6">
            <a:extLst>
              <a:ext uri="{FF2B5EF4-FFF2-40B4-BE49-F238E27FC236}">
                <a16:creationId xmlns:a16="http://schemas.microsoft.com/office/drawing/2014/main" id="{55362D7C-1B68-488F-B34D-CDAFDD2343C6}"/>
              </a:ext>
            </a:extLst>
          </p:cNvPr>
          <p:cNvSpPr txBox="1"/>
          <p:nvPr/>
        </p:nvSpPr>
        <p:spPr>
          <a:xfrm>
            <a:off x="11088185" y="16536"/>
            <a:ext cx="658428"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55362D7C-1B68-488F-B34D-CDAFDD2343C6}"/>
              </a:ext>
            </a:extLst>
          </p:cNvPr>
          <p:cNvSpPr txBox="1"/>
          <p:nvPr/>
        </p:nvSpPr>
        <p:spPr>
          <a:xfrm>
            <a:off x="5775962" y="16536"/>
            <a:ext cx="658428" cy="369332"/>
          </a:xfrm>
          <a:prstGeom prst="rect">
            <a:avLst/>
          </a:prstGeom>
          <a:noFill/>
        </p:spPr>
        <p:txBody>
          <a:bodyPr wrap="square" rtlCol="0">
            <a:spAutoFit/>
          </a:bodyPr>
          <a:lstStyle/>
          <a:p>
            <a:r>
              <a:rPr lang="en-US" dirty="0"/>
              <a:t>1</a:t>
            </a:r>
          </a:p>
        </p:txBody>
      </p:sp>
      <p:sp>
        <p:nvSpPr>
          <p:cNvPr id="3" name="TextBox 2">
            <a:extLst>
              <a:ext uri="{FF2B5EF4-FFF2-40B4-BE49-F238E27FC236}">
                <a16:creationId xmlns:a16="http://schemas.microsoft.com/office/drawing/2014/main" id="{C26C50EF-13C6-4D25-9964-B32034BDF07B}"/>
              </a:ext>
            </a:extLst>
          </p:cNvPr>
          <p:cNvSpPr txBox="1"/>
          <p:nvPr/>
        </p:nvSpPr>
        <p:spPr>
          <a:xfrm>
            <a:off x="7207624" y="6374999"/>
            <a:ext cx="4765637" cy="415498"/>
          </a:xfrm>
          <a:prstGeom prst="rect">
            <a:avLst/>
          </a:prstGeom>
          <a:noFill/>
        </p:spPr>
        <p:txBody>
          <a:bodyPr wrap="square" rtlCol="0">
            <a:spAutoFit/>
          </a:bodyPr>
          <a:lstStyle/>
          <a:p>
            <a:r>
              <a:rPr lang="en-US" sz="1050" dirty="0"/>
              <a:t>1 Walter et al. (2020) New Phytol, 226: 326-344. https://doi.org/10.1111/nph.16434</a:t>
            </a:r>
          </a:p>
          <a:p>
            <a:r>
              <a:rPr lang="en-US" sz="1050" dirty="0"/>
              <a:t>2 Meyer (2006) </a:t>
            </a:r>
            <a:r>
              <a:rPr lang="en-US" sz="1050" dirty="0" err="1"/>
              <a:t>PLoS</a:t>
            </a:r>
            <a:r>
              <a:rPr lang="en-US" sz="1050" dirty="0"/>
              <a:t> Biol 4(10): e341. https://doi.org/10.1371/journal.pbio.0040341 </a:t>
            </a:r>
          </a:p>
        </p:txBody>
      </p:sp>
    </p:spTree>
    <p:extLst>
      <p:ext uri="{BB962C8B-B14F-4D97-AF65-F5344CB8AC3E}">
        <p14:creationId xmlns:p14="http://schemas.microsoft.com/office/powerpoint/2010/main" val="22282890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
        <p:nvSpPr>
          <p:cNvPr id="2" name="TextBox 1"/>
          <p:cNvSpPr txBox="1"/>
          <p:nvPr/>
        </p:nvSpPr>
        <p:spPr>
          <a:xfrm>
            <a:off x="7719258" y="326005"/>
            <a:ext cx="2993636" cy="584775"/>
          </a:xfrm>
          <a:prstGeom prst="rect">
            <a:avLst/>
          </a:prstGeom>
          <a:noFill/>
        </p:spPr>
        <p:txBody>
          <a:bodyPr wrap="square" rtlCol="0">
            <a:spAutoFit/>
          </a:bodyPr>
          <a:lstStyle/>
          <a:p>
            <a:pPr algn="ctr"/>
            <a:r>
              <a:rPr lang="en-AU" sz="3200" dirty="0">
                <a:solidFill>
                  <a:srgbClr val="00B0F0"/>
                </a:solidFill>
              </a:rPr>
              <a:t>House-of-Cards</a:t>
            </a:r>
            <a:endParaRPr lang="en-AU" dirty="0">
              <a:solidFill>
                <a:srgbClr val="00B0F0"/>
              </a:solidFill>
            </a:endParaRPr>
          </a:p>
        </p:txBody>
      </p:sp>
      <p:sp>
        <p:nvSpPr>
          <p:cNvPr id="46" name="TextBox 45"/>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47" name="TextBox 46"/>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2264439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 name="TextBox 1"/>
          <p:cNvSpPr txBox="1"/>
          <p:nvPr/>
        </p:nvSpPr>
        <p:spPr>
          <a:xfrm>
            <a:off x="7719911" y="303207"/>
            <a:ext cx="2994228" cy="646331"/>
          </a:xfrm>
          <a:prstGeom prst="rect">
            <a:avLst/>
          </a:prstGeom>
          <a:noFill/>
        </p:spPr>
        <p:txBody>
          <a:bodyPr wrap="square" rtlCol="0">
            <a:spAutoFit/>
          </a:bodyPr>
          <a:lstStyle/>
          <a:p>
            <a:pPr algn="ctr"/>
            <a:r>
              <a:rPr lang="en-AU" sz="3600" dirty="0">
                <a:solidFill>
                  <a:srgbClr val="FF0000"/>
                </a:solidFill>
              </a:rPr>
              <a:t>Gaussian</a:t>
            </a:r>
          </a:p>
        </p:txBody>
      </p:sp>
      <p:sp>
        <p:nvSpPr>
          <p:cNvPr id="53" name="TextBox 52"/>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54" name="TextBox 53"/>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663198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lumMod val="65000"/>
                    <a:lumOff val="35000"/>
                  </a:schemeClr>
                </a:solidFill>
              </a:rPr>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solidFill>
                  <a:schemeClr val="tx1">
                    <a:lumMod val="65000"/>
                    <a:lumOff val="35000"/>
                  </a:schemeClr>
                </a:solidFill>
              </a:rPr>
              <a:t>More parameterisation</a:t>
            </a:r>
          </a:p>
          <a:p>
            <a:pPr lvl="1"/>
            <a:r>
              <a:rPr lang="en-AU" sz="2800" dirty="0">
                <a:solidFill>
                  <a:schemeClr val="tx1">
                    <a:lumMod val="65000"/>
                    <a:lumOff val="35000"/>
                  </a:schemeClr>
                </a:solidFill>
              </a:rPr>
              <a:t>Population size</a:t>
            </a:r>
          </a:p>
          <a:p>
            <a:pPr lvl="1"/>
            <a:r>
              <a:rPr lang="en-AU" sz="2800" dirty="0">
                <a:solidFill>
                  <a:schemeClr val="tx1">
                    <a:lumMod val="65000"/>
                    <a:lumOff val="35000"/>
                  </a:schemeClr>
                </a:solidFill>
              </a:rPr>
              <a:t>Fitness differences between traits</a:t>
            </a:r>
          </a:p>
          <a:p>
            <a:pPr lvl="1"/>
            <a:r>
              <a:rPr lang="en-AU" sz="2800" dirty="0">
                <a:solidFill>
                  <a:schemeClr val="tx1">
                    <a:lumMod val="65000"/>
                    <a:lumOff val="35000"/>
                  </a:schemeClr>
                </a:solidFill>
              </a:rPr>
              <a:t>Number of loci</a:t>
            </a: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6" name="TextBox 5"/>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7" name="TextBox 6"/>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8" name="TextBox 7"/>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
        <p:nvSpPr>
          <p:cNvPr id="3" name="TextBox 2"/>
          <p:cNvSpPr txBox="1"/>
          <p:nvPr/>
        </p:nvSpPr>
        <p:spPr>
          <a:xfrm>
            <a:off x="5538806" y="1737360"/>
            <a:ext cx="163099" cy="369332"/>
          </a:xfrm>
          <a:prstGeom prst="rect">
            <a:avLst/>
          </a:prstGeom>
          <a:noFill/>
        </p:spPr>
        <p:txBody>
          <a:bodyPr wrap="square" rtlCol="0">
            <a:spAutoFit/>
          </a:bodyPr>
          <a:lstStyle/>
          <a:p>
            <a:r>
              <a:rPr lang="en-AU" dirty="0"/>
              <a:t>1</a:t>
            </a:r>
          </a:p>
        </p:txBody>
      </p:sp>
      <p:sp>
        <p:nvSpPr>
          <p:cNvPr id="6" name="TextBox 5">
            <a:extLst>
              <a:ext uri="{FF2B5EF4-FFF2-40B4-BE49-F238E27FC236}">
                <a16:creationId xmlns:a16="http://schemas.microsoft.com/office/drawing/2014/main" id="{941AFA5B-8E99-48D0-9BEC-714E9B05496A}"/>
              </a:ext>
            </a:extLst>
          </p:cNvPr>
          <p:cNvSpPr txBox="1"/>
          <p:nvPr/>
        </p:nvSpPr>
        <p:spPr>
          <a:xfrm>
            <a:off x="6626711" y="6476104"/>
            <a:ext cx="5565289" cy="276999"/>
          </a:xfrm>
          <a:prstGeom prst="rect">
            <a:avLst/>
          </a:prstGeom>
          <a:noFill/>
        </p:spPr>
        <p:txBody>
          <a:bodyPr wrap="square" rtlCol="0">
            <a:spAutoFit/>
          </a:bodyPr>
          <a:lstStyle/>
          <a:p>
            <a:r>
              <a:rPr lang="en-US" sz="1200" dirty="0"/>
              <a:t>1 Walter et al. (2020) New Phytol, 226: 326-344. https://doi.org/10.1111/nph.16434</a:t>
            </a:r>
          </a:p>
        </p:txBody>
      </p:sp>
    </p:spTree>
    <p:extLst>
      <p:ext uri="{BB962C8B-B14F-4D97-AF65-F5344CB8AC3E}">
        <p14:creationId xmlns:p14="http://schemas.microsoft.com/office/powerpoint/2010/main" val="790680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5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Drift Barrier</a:t>
            </a:r>
          </a:p>
        </p:txBody>
      </p:sp>
      <p:sp>
        <p:nvSpPr>
          <p:cNvPr id="3" name="Content Placeholder 2"/>
          <p:cNvSpPr>
            <a:spLocks noGrp="1"/>
          </p:cNvSpPr>
          <p:nvPr>
            <p:ph idx="1"/>
          </p:nvPr>
        </p:nvSpPr>
        <p:spPr>
          <a:xfrm>
            <a:off x="1097280" y="1845734"/>
            <a:ext cx="5796396" cy="4023360"/>
          </a:xfrm>
        </p:spPr>
        <p:txBody>
          <a:bodyPr>
            <a:normAutofit/>
          </a:bodyPr>
          <a:lstStyle/>
          <a:p>
            <a:r>
              <a:rPr lang="en-AU" sz="2800" dirty="0">
                <a:solidFill>
                  <a:schemeClr val="tx1">
                    <a:lumMod val="65000"/>
                    <a:lumOff val="35000"/>
                  </a:schemeClr>
                </a:solidFill>
              </a:rPr>
              <a:t>Genetic drift reduces the </a:t>
            </a:r>
            <a:r>
              <a:rPr lang="en-AU" sz="2800" b="1" dirty="0">
                <a:solidFill>
                  <a:schemeClr val="accent1"/>
                </a:solidFill>
              </a:rPr>
              <a:t>efficiency of selection.</a:t>
            </a:r>
          </a:p>
          <a:p>
            <a:r>
              <a:rPr lang="en-AU" sz="2800" dirty="0">
                <a:solidFill>
                  <a:schemeClr val="tx1">
                    <a:lumMod val="65000"/>
                    <a:lumOff val="35000"/>
                  </a:schemeClr>
                </a:solidFill>
              </a:rPr>
              <a:t>When drift at a locus &gt; selection, a </a:t>
            </a:r>
            <a:r>
              <a:rPr lang="en-AU" sz="2800" b="1" dirty="0">
                <a:solidFill>
                  <a:schemeClr val="accent1"/>
                </a:solidFill>
              </a:rPr>
              <a:t>drift barrier</a:t>
            </a:r>
            <a:r>
              <a:rPr lang="en-AU" sz="2800" dirty="0">
                <a:solidFill>
                  <a:schemeClr val="tx1">
                    <a:lumMod val="65000"/>
                    <a:lumOff val="35000"/>
                  </a:schemeClr>
                </a:solidFill>
              </a:rPr>
              <a:t> is formed.</a:t>
            </a:r>
          </a:p>
          <a:p>
            <a:r>
              <a:rPr lang="en-AU" sz="2800" dirty="0">
                <a:solidFill>
                  <a:schemeClr val="tx1">
                    <a:lumMod val="65000"/>
                    <a:lumOff val="35000"/>
                  </a:schemeClr>
                </a:solidFill>
              </a:rPr>
              <a:t>Selection is often </a:t>
            </a:r>
            <a:r>
              <a:rPr lang="en-AU" sz="2800" b="1" dirty="0">
                <a:solidFill>
                  <a:schemeClr val="accent1"/>
                </a:solidFill>
              </a:rPr>
              <a:t>weak at individual loci</a:t>
            </a:r>
            <a:r>
              <a:rPr lang="en-AU" sz="2800" dirty="0">
                <a:solidFill>
                  <a:schemeClr val="tx1">
                    <a:lumMod val="65000"/>
                    <a:lumOff val="35000"/>
                  </a:schemeClr>
                </a:solidFill>
              </a:rPr>
              <a:t> in quantitative traits.</a:t>
            </a:r>
          </a:p>
          <a:p>
            <a:r>
              <a:rPr lang="en-AU" sz="2800" dirty="0">
                <a:solidFill>
                  <a:schemeClr val="tx1">
                    <a:lumMod val="65000"/>
                    <a:lumOff val="35000"/>
                  </a:schemeClr>
                </a:solidFill>
              </a:rPr>
              <a:t>Drift overcomes selection at individual loci, </a:t>
            </a:r>
            <a:r>
              <a:rPr lang="en-AU" sz="2800" b="1" dirty="0">
                <a:solidFill>
                  <a:schemeClr val="accent1"/>
                </a:solidFill>
              </a:rPr>
              <a:t>impeding adaptation.</a:t>
            </a:r>
          </a:p>
          <a:p>
            <a:endParaRPr lang="en-AU" dirty="0"/>
          </a:p>
        </p:txBody>
      </p:sp>
      <p:pic>
        <p:nvPicPr>
          <p:cNvPr id="4" name="Picture 3">
            <a:extLst>
              <a:ext uri="{FF2B5EF4-FFF2-40B4-BE49-F238E27FC236}">
                <a16:creationId xmlns:a16="http://schemas.microsoft.com/office/drawing/2014/main" id="{63D6BA5F-906B-46F9-960B-D1277271DADF}"/>
              </a:ext>
            </a:extLst>
          </p:cNvPr>
          <p:cNvPicPr>
            <a:picLocks noChangeAspect="1"/>
          </p:cNvPicPr>
          <p:nvPr/>
        </p:nvPicPr>
        <p:blipFill rotWithShape="1">
          <a:blip r:embed="rId3">
            <a:extLst>
              <a:ext uri="{28A0092B-C50C-407E-A947-70E740481C1C}">
                <a14:useLocalDpi xmlns:a14="http://schemas.microsoft.com/office/drawing/2010/main" val="0"/>
              </a:ext>
            </a:extLst>
          </a:blip>
          <a:srcRect l="338" t="3296" r="51046" b="4078"/>
          <a:stretch/>
        </p:blipFill>
        <p:spPr>
          <a:xfrm>
            <a:off x="7111581" y="1261700"/>
            <a:ext cx="4743450" cy="4607394"/>
          </a:xfrm>
          <a:prstGeom prst="rect">
            <a:avLst/>
          </a:prstGeom>
        </p:spPr>
      </p:pic>
      <p:grpSp>
        <p:nvGrpSpPr>
          <p:cNvPr id="5" name="Group 4">
            <a:extLst>
              <a:ext uri="{FF2B5EF4-FFF2-40B4-BE49-F238E27FC236}">
                <a16:creationId xmlns:a16="http://schemas.microsoft.com/office/drawing/2014/main" id="{194A5F3D-CA7C-41BC-B5F6-F03CADD719D1}"/>
              </a:ext>
            </a:extLst>
          </p:cNvPr>
          <p:cNvGrpSpPr/>
          <p:nvPr/>
        </p:nvGrpSpPr>
        <p:grpSpPr>
          <a:xfrm>
            <a:off x="8335543" y="5280492"/>
            <a:ext cx="3013495" cy="315808"/>
            <a:chOff x="4719638" y="3289332"/>
            <a:chExt cx="3013495" cy="618612"/>
          </a:xfrm>
        </p:grpSpPr>
        <p:cxnSp>
          <p:nvCxnSpPr>
            <p:cNvPr id="6" name="Straight Arrow Connector 5">
              <a:extLst>
                <a:ext uri="{FF2B5EF4-FFF2-40B4-BE49-F238E27FC236}">
                  <a16:creationId xmlns:a16="http://schemas.microsoft.com/office/drawing/2014/main" id="{194107F4-A906-41B1-9686-E31C85BCF203}"/>
                </a:ext>
              </a:extLst>
            </p:cNvPr>
            <p:cNvCxnSpPr/>
            <p:nvPr/>
          </p:nvCxnSpPr>
          <p:spPr>
            <a:xfrm>
              <a:off x="471963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5DF207F-AF7D-4F90-8DAC-641BBFACB51C}"/>
                </a:ext>
              </a:extLst>
            </p:cNvPr>
            <p:cNvCxnSpPr/>
            <p:nvPr/>
          </p:nvCxnSpPr>
          <p:spPr>
            <a:xfrm>
              <a:off x="514350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D0E03DB-DC25-4F19-8650-A62A5164AD52}"/>
                </a:ext>
              </a:extLst>
            </p:cNvPr>
            <p:cNvCxnSpPr/>
            <p:nvPr/>
          </p:nvCxnSpPr>
          <p:spPr>
            <a:xfrm>
              <a:off x="557688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51DBBF-5FE4-417C-8006-0E685F24BA57}"/>
                </a:ext>
              </a:extLst>
            </p:cNvPr>
            <p:cNvCxnSpPr/>
            <p:nvPr/>
          </p:nvCxnSpPr>
          <p:spPr>
            <a:xfrm>
              <a:off x="599598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1434AE7-F04F-444F-8C0C-109ED2DDF2E1}"/>
                </a:ext>
              </a:extLst>
            </p:cNvPr>
            <p:cNvCxnSpPr/>
            <p:nvPr/>
          </p:nvCxnSpPr>
          <p:spPr>
            <a:xfrm>
              <a:off x="641985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24F6D-6A28-4C86-B780-BA079A41C149}"/>
                </a:ext>
              </a:extLst>
            </p:cNvPr>
            <p:cNvCxnSpPr/>
            <p:nvPr/>
          </p:nvCxnSpPr>
          <p:spPr>
            <a:xfrm>
              <a:off x="685323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5440AE-E41D-4228-8B93-4A0DD0B9EEC2}"/>
                </a:ext>
              </a:extLst>
            </p:cNvPr>
            <p:cNvCxnSpPr/>
            <p:nvPr/>
          </p:nvCxnSpPr>
          <p:spPr>
            <a:xfrm>
              <a:off x="7309270"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58EB83-9D0F-4081-B893-22EAF355B9AB}"/>
                </a:ext>
              </a:extLst>
            </p:cNvPr>
            <p:cNvCxnSpPr/>
            <p:nvPr/>
          </p:nvCxnSpPr>
          <p:spPr>
            <a:xfrm>
              <a:off x="7733133"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603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hart, diagram&#10;&#10;Description automatically generated">
            <a:extLst>
              <a:ext uri="{FF2B5EF4-FFF2-40B4-BE49-F238E27FC236}">
                <a16:creationId xmlns:a16="http://schemas.microsoft.com/office/drawing/2014/main" id="{996B055D-41F5-47B5-8D06-D60C47A64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217921" y="6467819"/>
            <a:ext cx="6067312" cy="307777"/>
          </a:xfrm>
          <a:prstGeom prst="rect">
            <a:avLst/>
          </a:prstGeom>
          <a:noFill/>
        </p:spPr>
        <p:txBody>
          <a:bodyPr wrap="square" rtlCol="0">
            <a:spAutoFit/>
          </a:bodyPr>
          <a:lstStyle/>
          <a:p>
            <a:r>
              <a:rPr lang="en-AU" sz="1400" dirty="0"/>
              <a:t>Estes and Arnold (2007) Am. Nat. 169: 227-244 https://doi.org/10.1086/510633 </a:t>
            </a:r>
          </a:p>
        </p:txBody>
      </p:sp>
    </p:spTree>
    <p:extLst>
      <p:ext uri="{BB962C8B-B14F-4D97-AF65-F5344CB8AC3E}">
        <p14:creationId xmlns:p14="http://schemas.microsoft.com/office/powerpoint/2010/main" val="6279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grpSp>
        <p:nvGrpSpPr>
          <p:cNvPr id="5" name="Group 4"/>
          <p:cNvGrpSpPr/>
          <p:nvPr/>
        </p:nvGrpSpPr>
        <p:grpSpPr>
          <a:xfrm>
            <a:off x="2556896" y="359186"/>
            <a:ext cx="7078209" cy="2855903"/>
            <a:chOff x="2556896" y="359186"/>
            <a:chExt cx="7078209" cy="2855903"/>
          </a:xfrm>
        </p:grpSpPr>
        <p:pic>
          <p:nvPicPr>
            <p:cNvPr id="4" name="Picture 3"/>
            <p:cNvPicPr>
              <a:picLocks noChangeAspect="1"/>
            </p:cNvPicPr>
            <p:nvPr/>
          </p:nvPicPr>
          <p:blipFill>
            <a:blip r:embed="rId3"/>
            <a:stretch>
              <a:fillRect/>
            </a:stretch>
          </p:blipFill>
          <p:spPr>
            <a:xfrm>
              <a:off x="2556896" y="359186"/>
              <a:ext cx="7078209" cy="2855903"/>
            </a:xfrm>
            <a:prstGeom prst="rect">
              <a:avLst/>
            </a:prstGeom>
          </p:spPr>
        </p:pic>
        <p:sp>
          <p:nvSpPr>
            <p:cNvPr id="6" name="Oval 5"/>
            <p:cNvSpPr/>
            <p:nvPr/>
          </p:nvSpPr>
          <p:spPr>
            <a:xfrm>
              <a:off x="2738438" y="2546636"/>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2556896" y="3215089"/>
            <a:ext cx="7059159" cy="2806110"/>
            <a:chOff x="2556896" y="3215089"/>
            <a:chExt cx="7059159" cy="2806110"/>
          </a:xfrm>
        </p:grpSpPr>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
          <p:nvSpPr>
            <p:cNvPr id="7" name="Oval 6"/>
            <p:cNvSpPr/>
            <p:nvPr/>
          </p:nvSpPr>
          <p:spPr>
            <a:xfrm>
              <a:off x="2556896" y="5274394"/>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30899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1</a:t>
            </a:r>
          </a:p>
        </p:txBody>
      </p:sp>
      <p:sp>
        <p:nvSpPr>
          <p:cNvPr id="6" name="Rectangle 5"/>
          <p:cNvSpPr/>
          <p:nvPr/>
        </p:nvSpPr>
        <p:spPr>
          <a:xfrm>
            <a:off x="9870712" y="6396335"/>
            <a:ext cx="2321288" cy="461665"/>
          </a:xfrm>
          <a:prstGeom prst="rect">
            <a:avLst/>
          </a:prstGeom>
        </p:spPr>
        <p:txBody>
          <a:bodyPr wrap="square">
            <a:spAutoFit/>
          </a:bodyPr>
          <a:lstStyle/>
          <a:p>
            <a:r>
              <a:rPr lang="en-AU" sz="800" dirty="0"/>
              <a:t>1 Adapted from Mliu92 (2015) https://commons.wikimedia.org/wiki/File:Selectiontypes-n0_images_(vector).svg </a:t>
            </a:r>
          </a:p>
        </p:txBody>
      </p:sp>
    </p:spTree>
    <p:extLst>
      <p:ext uri="{BB962C8B-B14F-4D97-AF65-F5344CB8AC3E}">
        <p14:creationId xmlns:p14="http://schemas.microsoft.com/office/powerpoint/2010/main" val="3009627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id="{FB5E9CD5-833B-4ED0-9C58-413E11A4008D}"/>
              </a:ext>
            </a:extLst>
          </p:cNvPr>
          <p:cNvCxnSpPr/>
          <p:nvPr/>
        </p:nvCxnSpPr>
        <p:spPr>
          <a:xfrm flipV="1">
            <a:off x="1106593" y="1323833"/>
            <a:ext cx="5239616" cy="3930857"/>
          </a:xfrm>
          <a:prstGeom prst="line">
            <a:avLst/>
          </a:prstGeom>
          <a:ln w="381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3162</Words>
  <Application>Microsoft Office PowerPoint</Application>
  <PresentationFormat>Widescreen</PresentationFormat>
  <Paragraphs>330</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House-of-Cards</vt:lpstr>
      <vt:lpstr>Gaussian</vt:lpstr>
      <vt:lpstr>PowerPoint Presentation</vt:lpstr>
      <vt:lpstr>PowerPoint Presentation</vt:lpstr>
      <vt:lpstr>PowerPoint Presentation</vt:lpstr>
      <vt:lpstr>Future Directions</vt:lpstr>
      <vt:lpstr>Questions?</vt:lpstr>
      <vt:lpstr>PowerPoint Presentation</vt:lpstr>
      <vt:lpstr>Drift Barrier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Nicholas Obrien</dc:creator>
  <cp:lastModifiedBy>Nicholas Obrien</cp:lastModifiedBy>
  <cp:revision>41</cp:revision>
  <dcterms:created xsi:type="dcterms:W3CDTF">2020-11-23T00:30:03Z</dcterms:created>
  <dcterms:modified xsi:type="dcterms:W3CDTF">2020-11-23T08:08:04Z</dcterms:modified>
</cp:coreProperties>
</file>